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Sans" panose="020B0604020202020204" charset="0"/>
      <p:regular r:id="rId13"/>
    </p:embeddedFont>
    <p:embeddedFont>
      <p:font typeface="Mona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B6C10-C7B5-4161-B911-0BC238CC65CA}" v="2" dt="2025-12-11T10:35:25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 varma" userId="56997086d4a782bb" providerId="LiveId" clId="{4B58ECD2-30D5-4669-B1B5-5761DB711AE7}"/>
    <pc:docChg chg="custSel modSld">
      <pc:chgData name="chandra varma" userId="56997086d4a782bb" providerId="LiveId" clId="{4B58ECD2-30D5-4669-B1B5-5761DB711AE7}" dt="2025-12-11T10:35:53.239" v="57" actId="20577"/>
      <pc:docMkLst>
        <pc:docMk/>
      </pc:docMkLst>
      <pc:sldChg chg="addSp delSp modSp mod">
        <pc:chgData name="chandra varma" userId="56997086d4a782bb" providerId="LiveId" clId="{4B58ECD2-30D5-4669-B1B5-5761DB711AE7}" dt="2025-12-11T10:35:53.239" v="57" actId="20577"/>
        <pc:sldMkLst>
          <pc:docMk/>
          <pc:sldMk cId="0" sldId="256"/>
        </pc:sldMkLst>
        <pc:spChg chg="mod">
          <ac:chgData name="chandra varma" userId="56997086d4a782bb" providerId="LiveId" clId="{4B58ECD2-30D5-4669-B1B5-5761DB711AE7}" dt="2025-12-11T10:34:58.985" v="14" actId="113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chandra varma" userId="56997086d4a782bb" providerId="LiveId" clId="{4B58ECD2-30D5-4669-B1B5-5761DB711AE7}" dt="2025-12-11T10:34:59.751" v="16"/>
          <ac:spMkLst>
            <pc:docMk/>
            <pc:sldMk cId="0" sldId="256"/>
            <ac:spMk id="5" creationId="{A66B2FDF-6319-B40E-3D69-8803F64DD8C6}"/>
          </ac:spMkLst>
        </pc:spChg>
        <pc:spChg chg="add mod">
          <ac:chgData name="chandra varma" userId="56997086d4a782bb" providerId="LiveId" clId="{4B58ECD2-30D5-4669-B1B5-5761DB711AE7}" dt="2025-12-11T10:35:53.239" v="57" actId="20577"/>
          <ac:spMkLst>
            <pc:docMk/>
            <pc:sldMk cId="0" sldId="256"/>
            <ac:spMk id="6" creationId="{6DE0FDD8-7B3A-4499-4ECE-FD2FF8ECD1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57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Medical Insurance Premium Prediction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Using machine learning to predict insurance costs based on demographic and health factors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0FDD8-7B3A-4499-4ECE-FD2FF8ECD1C1}"/>
              </a:ext>
            </a:extLst>
          </p:cNvPr>
          <p:cNvSpPr txBox="1"/>
          <p:nvPr/>
        </p:nvSpPr>
        <p:spPr>
          <a:xfrm>
            <a:off x="6280190" y="7560527"/>
            <a:ext cx="616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Lohith Chandra Varma Kandula –(AI&amp;ML)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861"/>
            <a:ext cx="7819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Impact &amp;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7083"/>
            <a:ext cx="3519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For Insurance Companies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1750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Accurate premium pricing based on data-driven insights and risk assessment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327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For Customers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81750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Transparent understanding of factors affecting their insurance costs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327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For Data Science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81750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Demonstrates complete ML pipeline from EDA to deployment-ready system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11837"/>
            <a:ext cx="13042821" cy="35957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93790" y="520291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successfully demonstrates how machine learning can predict medical insurance premiums with strong accuracy.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XGBoost emerged as the optimal model, uncovering key factors like smoking status and BMI that drive insurance pricing. Ready for expansion into a full-fledged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09124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0902" y="1632466"/>
            <a:ext cx="3686889" cy="3237428"/>
          </a:xfrm>
          <a:prstGeom prst="roundRect">
            <a:avLst>
              <a:gd name="adj" fmla="val 28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89740" y="1861304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373B4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263" y="2043708"/>
            <a:ext cx="298728" cy="2987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89740" y="274629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489740" y="3224689"/>
            <a:ext cx="3229213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1,338 samples with 7 key attributes including age, BMI, smoking status, and region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9009" y="1632466"/>
            <a:ext cx="3686889" cy="3237428"/>
          </a:xfrm>
          <a:prstGeom prst="roundRect">
            <a:avLst>
              <a:gd name="adj" fmla="val 28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97847" y="1861304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373B4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0370" y="2043708"/>
            <a:ext cx="298728" cy="2987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7847" y="274629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Goal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0397847" y="3224689"/>
            <a:ext cx="3229213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Predict medical insurance premiums with high accuracy using demographic and health indicators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6260902" y="5091112"/>
            <a:ext cx="7594997" cy="2529245"/>
          </a:xfrm>
          <a:prstGeom prst="roundRect">
            <a:avLst>
              <a:gd name="adj" fmla="val 367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89740" y="5319951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373B4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2263" y="5502354"/>
            <a:ext cx="298728" cy="2987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89740" y="620494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Best Model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489740" y="6683335"/>
            <a:ext cx="713732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XGBoost Regressor achieved superior performance across all evaluation metrics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926" y="430530"/>
            <a:ext cx="4301490" cy="489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Features Analyzed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926" y="1330523"/>
            <a:ext cx="156448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47926" y="1573530"/>
            <a:ext cx="657629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547926" y="1697474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Age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7926" y="2098596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Primary demographic factor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7926" y="2622947"/>
            <a:ext cx="156448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47926" y="2865953"/>
            <a:ext cx="657629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547926" y="2989898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BMI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47926" y="3391019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Body mass index indicator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7926" y="3915370"/>
            <a:ext cx="156448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47926" y="4158377"/>
            <a:ext cx="657629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547926" y="4282321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Smoker Status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47926" y="4683443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Critical lifestyle factor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47926" y="5207794"/>
            <a:ext cx="156448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547926" y="5450800"/>
            <a:ext cx="657629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7" name="Text 15"/>
          <p:cNvSpPr/>
          <p:nvPr/>
        </p:nvSpPr>
        <p:spPr>
          <a:xfrm>
            <a:off x="547926" y="5574744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Children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47926" y="5975866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Number of dependents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47926" y="6500217"/>
            <a:ext cx="156448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05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47926" y="6743224"/>
            <a:ext cx="657629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21" name="Text 19"/>
          <p:cNvSpPr/>
          <p:nvPr/>
        </p:nvSpPr>
        <p:spPr>
          <a:xfrm>
            <a:off x="547926" y="6867168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Sex &amp; Region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547926" y="7268289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Demographic variables</a:t>
            </a:r>
            <a:endParaRPr lang="en-US" sz="12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96" y="1330523"/>
            <a:ext cx="6576298" cy="6576298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7513796" y="8082915"/>
            <a:ext cx="6576298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seven attributes form the foundation for predicting insurance charges, with each contributing unique insights into premium calculations.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062" y="694134"/>
            <a:ext cx="6086713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Critical Insights from EDA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8062" y="1603296"/>
            <a:ext cx="7767876" cy="1492806"/>
          </a:xfrm>
          <a:prstGeom prst="roundRect">
            <a:avLst>
              <a:gd name="adj" fmla="val 735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5202" y="1603296"/>
            <a:ext cx="91440" cy="1492806"/>
          </a:xfrm>
          <a:prstGeom prst="roundRect">
            <a:avLst>
              <a:gd name="adj" fmla="val 90302"/>
            </a:avLst>
          </a:prstGeom>
          <a:solidFill>
            <a:srgbClr val="373B48"/>
          </a:solidFill>
          <a:ln/>
        </p:spPr>
      </p:sp>
      <p:sp>
        <p:nvSpPr>
          <p:cNvPr id="6" name="Text 3"/>
          <p:cNvSpPr/>
          <p:nvPr/>
        </p:nvSpPr>
        <p:spPr>
          <a:xfrm>
            <a:off x="976074" y="1822728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Smoking Impact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6074" y="2247781"/>
            <a:ext cx="7260431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highlight>
                  <a:srgbClr val="E8AF3B"/>
                </a:highlight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Smokers pay drastically higher premiums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than non-smokers, representing the single largest cost factor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8062" y="3292673"/>
            <a:ext cx="7767876" cy="1492806"/>
          </a:xfrm>
          <a:prstGeom prst="roundRect">
            <a:avLst>
              <a:gd name="adj" fmla="val 735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65202" y="3292673"/>
            <a:ext cx="91440" cy="1492806"/>
          </a:xfrm>
          <a:prstGeom prst="roundRect">
            <a:avLst>
              <a:gd name="adj" fmla="val 90302"/>
            </a:avLst>
          </a:prstGeom>
          <a:solidFill>
            <a:srgbClr val="373B48"/>
          </a:solidFill>
          <a:ln/>
        </p:spPr>
      </p:sp>
      <p:sp>
        <p:nvSpPr>
          <p:cNvPr id="10" name="Text 7"/>
          <p:cNvSpPr/>
          <p:nvPr/>
        </p:nvSpPr>
        <p:spPr>
          <a:xfrm>
            <a:off x="976074" y="3512106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BMI Correlation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76074" y="3937159"/>
            <a:ext cx="7260431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Strong positive relationship between BMI and insurance charges across all demographics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8062" y="4982051"/>
            <a:ext cx="7767876" cy="1178362"/>
          </a:xfrm>
          <a:prstGeom prst="roundRect">
            <a:avLst>
              <a:gd name="adj" fmla="val 931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65202" y="4982051"/>
            <a:ext cx="91440" cy="1178362"/>
          </a:xfrm>
          <a:prstGeom prst="roundRect">
            <a:avLst>
              <a:gd name="adj" fmla="val 90302"/>
            </a:avLst>
          </a:prstGeom>
          <a:solidFill>
            <a:srgbClr val="373B48"/>
          </a:solidFill>
          <a:ln/>
        </p:spPr>
      </p:sp>
      <p:sp>
        <p:nvSpPr>
          <p:cNvPr id="14" name="Text 11"/>
          <p:cNvSpPr/>
          <p:nvPr/>
        </p:nvSpPr>
        <p:spPr>
          <a:xfrm>
            <a:off x="976074" y="5201483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Age Factor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76074" y="5626537"/>
            <a:ext cx="726043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contributes significantly to increased premiums, showing clear upward trends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88062" y="6356985"/>
            <a:ext cx="7767876" cy="1178362"/>
          </a:xfrm>
          <a:prstGeom prst="roundRect">
            <a:avLst>
              <a:gd name="adj" fmla="val 931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65202" y="6356985"/>
            <a:ext cx="91440" cy="1178362"/>
          </a:xfrm>
          <a:prstGeom prst="roundRect">
            <a:avLst>
              <a:gd name="adj" fmla="val 90302"/>
            </a:avLst>
          </a:prstGeom>
          <a:solidFill>
            <a:srgbClr val="373B48"/>
          </a:solidFill>
          <a:ln/>
        </p:spPr>
      </p:sp>
      <p:sp>
        <p:nvSpPr>
          <p:cNvPr id="18" name="Text 15"/>
          <p:cNvSpPr/>
          <p:nvPr/>
        </p:nvSpPr>
        <p:spPr>
          <a:xfrm>
            <a:off x="976074" y="6576417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Regional Variation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976074" y="7001470"/>
            <a:ext cx="726043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Region shows minor but notable effects on insurance pricing patterns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06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300" y="2977872"/>
            <a:ext cx="6637377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Preprocessing Pipeline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00" y="3880842"/>
            <a:ext cx="6631900" cy="780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8443" y="4856917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78443" y="5278993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Handle missing values and validate data integrity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0842"/>
            <a:ext cx="6631900" cy="7809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0343" y="4856917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Encoding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10343" y="5278993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Map categorical variables and one-hot encode regions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00" y="5786557"/>
            <a:ext cx="6631900" cy="7809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8443" y="6762631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Train/Test Split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78443" y="7184708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Divide dataset for model training and validation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86557"/>
            <a:ext cx="6631900" cy="7809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0343" y="6762631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Feature Scaling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10343" y="7184708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Standardize numeric features using StandardScaler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665" y="436602"/>
            <a:ext cx="704707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Machine Learning Models Compared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55665" y="1349454"/>
            <a:ext cx="357188" cy="357188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15196" y="137922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71563" y="1403985"/>
            <a:ext cx="198477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Linear Regression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71563" y="1810703"/>
            <a:ext cx="744057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Baseline model for comparison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55665" y="2382322"/>
            <a:ext cx="357188" cy="357188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15196" y="2412087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1563" y="2436852"/>
            <a:ext cx="198477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Lasso Regression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71563" y="2843570"/>
            <a:ext cx="744057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L1 regularization approach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55665" y="3415189"/>
            <a:ext cx="357188" cy="357188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15196" y="344495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71563" y="3469719"/>
            <a:ext cx="198477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Ridge Regression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71563" y="3876437"/>
            <a:ext cx="744057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L2 regularization technique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55665" y="4448056"/>
            <a:ext cx="357188" cy="357188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15196" y="447782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071563" y="4502587"/>
            <a:ext cx="198477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Random Forest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071563" y="4909304"/>
            <a:ext cx="744057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Ensemble learning method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55665" y="5480923"/>
            <a:ext cx="357188" cy="357188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15196" y="551068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071563" y="5535454"/>
            <a:ext cx="198477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26C3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XGBoost Regressor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071563" y="5942171"/>
            <a:ext cx="744057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Best performer with lowest error rates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8907185" y="1349454"/>
            <a:ext cx="5175171" cy="1922621"/>
          </a:xfrm>
          <a:prstGeom prst="roundRect">
            <a:avLst>
              <a:gd name="adj" fmla="val 3469"/>
            </a:avLst>
          </a:prstGeom>
          <a:solidFill>
            <a:srgbClr val="D4D6DE"/>
          </a:solidFill>
          <a:ln/>
        </p:spPr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895" y="1572220"/>
            <a:ext cx="248007" cy="198477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9472613" y="1547813"/>
            <a:ext cx="198477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Evaluation Metrics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9472613" y="1954530"/>
            <a:ext cx="445103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Mean Absolute Error (MAE)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9472613" y="2264093"/>
            <a:ext cx="445103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Mean Squared Error (MSE)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9472613" y="2573655"/>
            <a:ext cx="445103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Root Mean Squared Error (RMSE)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9472613" y="2883218"/>
            <a:ext cx="445103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R² Score</a:t>
            </a:r>
            <a:endParaRPr lang="en-US" sz="1250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185" y="3450669"/>
            <a:ext cx="5175171" cy="51751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XGBoost: The Winning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04624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3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Superior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2947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Consistently produced the lowest error across all metrics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70462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939058"/>
            <a:ext cx="2840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Robust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42947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Handles complex non-linear relationships effectively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1652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850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3413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Provides insights into which factors drive predictions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938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XGBoost's gradient boosting framework excels at capturing intricate patterns in insurance premium data, making it ideal for this prediction task.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6931819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Prediction System Architecture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8" y="1452563"/>
            <a:ext cx="55316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2911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User Input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382911" y="2035612"/>
            <a:ext cx="126020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Accept demographic and health parameters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2743319"/>
            <a:ext cx="553164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59493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Conversion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59493" y="3326368"/>
            <a:ext cx="123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Transform categorical variables to numeric format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02" y="4034076"/>
            <a:ext cx="55316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6075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Feature Scaling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936075" y="4617125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Apply StandardScaler to numeric fields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303" y="5324832"/>
            <a:ext cx="553164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12777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 Prediction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2212777" y="5907881"/>
            <a:ext cx="117721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 premium estimate using trained XGBoost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02" y="6615589"/>
            <a:ext cx="553164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6075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Output Result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936075" y="7198638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Return predicted insurance premium to user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762476"/>
            <a:ext cx="76490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Enhancements &amp; Limitations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7474" y="2631162"/>
            <a:ext cx="3203615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🚀</a:t>
            </a:r>
            <a:r>
              <a:rPr lang="en-US" sz="2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Future Roadmap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47474" y="3260288"/>
            <a:ext cx="35640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medical history features (BP, cholesterol, diseases)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7474" y="4018359"/>
            <a:ext cx="35640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Hyperparameter tuning for XGBoost optimization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7474" y="4776430"/>
            <a:ext cx="3564017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Deploy using Streamlit or Flask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7474" y="5192792"/>
            <a:ext cx="35640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LIME/SHAP for model explainability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7474" y="5950863"/>
            <a:ext cx="35640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Cloud deployment on AWS/GCP/Render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7474" y="6708934"/>
            <a:ext cx="35640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insurance recommendation engine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40129" y="2631162"/>
            <a:ext cx="347579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⚠️</a:t>
            </a:r>
            <a:r>
              <a:rPr lang="en-US" sz="2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Current Limitations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4840129" y="3260288"/>
            <a:ext cx="35640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Dataset relatively small (1,338 samples)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40129" y="4018359"/>
            <a:ext cx="35640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Limited features reduce real-world accuracy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40129" y="4776430"/>
            <a:ext cx="35640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actual medical test data included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40129" y="5534501"/>
            <a:ext cx="35640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Potential bias from class imbalance (smokers)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540</Words>
  <Application>Microsoft Office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Funnel Sans</vt:lpstr>
      <vt:lpstr>Mona Sans Light</vt:lpstr>
      <vt:lpstr>Arial</vt:lpstr>
      <vt:lpstr>Mona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chandra varma</cp:lastModifiedBy>
  <cp:revision>1</cp:revision>
  <dcterms:created xsi:type="dcterms:W3CDTF">2025-12-11T10:31:17Z</dcterms:created>
  <dcterms:modified xsi:type="dcterms:W3CDTF">2025-12-11T10:36:04Z</dcterms:modified>
</cp:coreProperties>
</file>